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6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E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5" autoAdjust="0"/>
    <p:restoredTop sz="94660"/>
  </p:normalViewPr>
  <p:slideViewPr>
    <p:cSldViewPr snapToGrid="0">
      <p:cViewPr>
        <p:scale>
          <a:sx n="10" d="100"/>
          <a:sy n="10" d="100"/>
        </p:scale>
        <p:origin x="2154" y="258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009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989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998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372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838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835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10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983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3527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376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116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56E8D5-87EE-4CAD-968E-D84D83A51F62}" type="datetimeFigureOut">
              <a:rPr lang="pt-BR" smtClean="0"/>
              <a:t>13/10/2025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2E517-42F1-41ED-A5F8-381392E2AB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12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9301" y="57191"/>
            <a:ext cx="7818103" cy="4397165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2165684" y="4113472"/>
            <a:ext cx="28298274" cy="377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/>
              <a:t>NORMAS PARA ELABORAÇÃO DO PÔSTER </a:t>
            </a:r>
            <a:r>
              <a:rPr lang="pt-BR" sz="6000" b="1" dirty="0" smtClean="0"/>
              <a:t>- SEMIC 2025</a:t>
            </a:r>
          </a:p>
          <a:p>
            <a:pPr algn="ctr"/>
            <a:endParaRPr lang="pt-BR" sz="5000" b="1" dirty="0"/>
          </a:p>
          <a:p>
            <a:pPr algn="just"/>
            <a:r>
              <a:rPr lang="pt-BR" sz="5000" dirty="0"/>
              <a:t>A elaboração do pôster deve seguir o modelo (</a:t>
            </a:r>
            <a:r>
              <a:rPr lang="pt-BR" sz="5000" dirty="0" err="1"/>
              <a:t>Template</a:t>
            </a:r>
            <a:r>
              <a:rPr lang="pt-BR" sz="5000" dirty="0"/>
              <a:t>) oficial disponibilizado na página da </a:t>
            </a:r>
            <a:r>
              <a:rPr lang="pt-BR" sz="5000" dirty="0" smtClean="0"/>
              <a:t>Pró- Reitoria </a:t>
            </a:r>
            <a:r>
              <a:rPr lang="pt-BR" sz="5000" dirty="0"/>
              <a:t>de Pesquisa e Pós-Graduação (PPG/UEMA), seção SEMIC. As orientações abaixo têm </a:t>
            </a:r>
            <a:r>
              <a:rPr lang="pt-BR" sz="5000" dirty="0" smtClean="0"/>
              <a:t>por objetivo </a:t>
            </a:r>
            <a:r>
              <a:rPr lang="pt-BR" sz="5000" dirty="0"/>
              <a:t>padronizar a apresentação visual e garantir a qualidade do material exposto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1. Dimensões</a:t>
            </a:r>
          </a:p>
          <a:p>
            <a:pPr algn="just"/>
            <a:r>
              <a:rPr lang="pt-BR" sz="5000" dirty="0"/>
              <a:t>• </a:t>
            </a:r>
            <a:r>
              <a:rPr lang="pt-BR" sz="5000" b="1" dirty="0"/>
              <a:t>Tamanho: </a:t>
            </a:r>
            <a:r>
              <a:rPr lang="pt-BR" sz="5000" dirty="0"/>
              <a:t>85 cm (largura) x 120 cm (altura) – orientação vertical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2. </a:t>
            </a:r>
            <a:r>
              <a:rPr lang="pt-BR" sz="5000" b="1" dirty="0" err="1">
                <a:solidFill>
                  <a:schemeClr val="accent5"/>
                </a:solidFill>
              </a:rPr>
              <a:t>Template</a:t>
            </a:r>
            <a:r>
              <a:rPr lang="pt-BR" sz="5000" b="1" dirty="0">
                <a:solidFill>
                  <a:schemeClr val="accent5"/>
                </a:solidFill>
              </a:rPr>
              <a:t> e Estrutura</a:t>
            </a:r>
          </a:p>
          <a:p>
            <a:pPr algn="just"/>
            <a:r>
              <a:rPr lang="pt-BR" sz="5000" dirty="0"/>
              <a:t>• O pôster deve ser elaborado obrigatoriamente no </a:t>
            </a:r>
            <a:r>
              <a:rPr lang="pt-BR" sz="5000" b="1" dirty="0" err="1"/>
              <a:t>Template</a:t>
            </a:r>
            <a:r>
              <a:rPr lang="pt-BR" sz="5000" b="1" dirty="0"/>
              <a:t> do SEMIC</a:t>
            </a:r>
            <a:r>
              <a:rPr lang="pt-BR" sz="5000" dirty="0"/>
              <a:t>, disponível na </a:t>
            </a:r>
            <a:r>
              <a:rPr lang="pt-BR" sz="5000" dirty="0" smtClean="0"/>
              <a:t>página da PPG;</a:t>
            </a:r>
            <a:endParaRPr lang="pt-BR" sz="5000" dirty="0"/>
          </a:p>
          <a:p>
            <a:pPr algn="just"/>
            <a:r>
              <a:rPr lang="pt-BR" sz="5000" dirty="0"/>
              <a:t>• As seções obrigatórias são: </a:t>
            </a:r>
            <a:r>
              <a:rPr lang="pt-BR" sz="5000" b="1" dirty="0"/>
              <a:t>Introdução, </a:t>
            </a:r>
            <a:r>
              <a:rPr lang="pt-BR" sz="5000" b="1" dirty="0" smtClean="0"/>
              <a:t>Objetivo, </a:t>
            </a:r>
            <a:r>
              <a:rPr lang="pt-BR" sz="5000" b="1" dirty="0"/>
              <a:t>Metodologia, Resultados </a:t>
            </a:r>
            <a:r>
              <a:rPr lang="pt-BR" sz="5000" b="1" dirty="0" smtClean="0"/>
              <a:t>ou Discussão</a:t>
            </a:r>
            <a:r>
              <a:rPr lang="pt-BR" sz="5000" b="1" dirty="0"/>
              <a:t>, </a:t>
            </a:r>
            <a:r>
              <a:rPr lang="pt-BR" sz="5000" b="1" dirty="0" smtClean="0"/>
              <a:t>Conclusão </a:t>
            </a:r>
            <a:r>
              <a:rPr lang="pt-BR" sz="5000" b="1" dirty="0"/>
              <a:t>ou Considerações Finais</a:t>
            </a:r>
            <a:r>
              <a:rPr lang="pt-BR" sz="5000" dirty="0"/>
              <a:t>. </a:t>
            </a:r>
            <a:r>
              <a:rPr lang="pt-BR" sz="5000" dirty="0">
                <a:solidFill>
                  <a:srgbClr val="FF0000"/>
                </a:solidFill>
              </a:rPr>
              <a:t>A seção </a:t>
            </a:r>
            <a:r>
              <a:rPr lang="pt-BR" sz="5000" b="1" dirty="0">
                <a:solidFill>
                  <a:srgbClr val="FF0000"/>
                </a:solidFill>
              </a:rPr>
              <a:t>Agradecimentos </a:t>
            </a:r>
            <a:r>
              <a:rPr lang="pt-BR" sz="5000" dirty="0">
                <a:solidFill>
                  <a:srgbClr val="FF0000"/>
                </a:solidFill>
              </a:rPr>
              <a:t>é </a:t>
            </a:r>
            <a:r>
              <a:rPr lang="pt-BR" sz="5000" dirty="0" smtClean="0">
                <a:solidFill>
                  <a:srgbClr val="FF0000"/>
                </a:solidFill>
              </a:rPr>
              <a:t>opcional</a:t>
            </a:r>
            <a:r>
              <a:rPr lang="pt-BR" sz="5000" dirty="0">
                <a:solidFill>
                  <a:srgbClr val="FF0000"/>
                </a:solidFill>
              </a:rPr>
              <a:t>.</a:t>
            </a:r>
            <a:endParaRPr lang="pt-BR" sz="5000" dirty="0" smtClean="0">
              <a:solidFill>
                <a:srgbClr val="FF0000"/>
              </a:solidFill>
            </a:endParaRP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3. Título do Plano de Trabalho</a:t>
            </a:r>
          </a:p>
          <a:p>
            <a:pPr algn="just"/>
            <a:r>
              <a:rPr lang="pt-BR" sz="5000" dirty="0"/>
              <a:t>• Inserir o </a:t>
            </a:r>
            <a:r>
              <a:rPr lang="pt-BR" sz="5000" b="1" dirty="0"/>
              <a:t>título do Plano de Trabalho do aluno </a:t>
            </a:r>
            <a:r>
              <a:rPr lang="pt-BR" sz="5000" dirty="0"/>
              <a:t>no local indicado no </a:t>
            </a:r>
            <a:r>
              <a:rPr lang="pt-BR" sz="5000" dirty="0" err="1"/>
              <a:t>template</a:t>
            </a:r>
            <a:r>
              <a:rPr lang="pt-BR" sz="5000" dirty="0"/>
              <a:t>, </a:t>
            </a:r>
            <a:r>
              <a:rPr lang="pt-BR" sz="5000" dirty="0" smtClean="0"/>
              <a:t>utilizando </a:t>
            </a:r>
            <a:r>
              <a:rPr lang="pt-BR" sz="5000" b="1" dirty="0" smtClean="0"/>
              <a:t>fonte </a:t>
            </a:r>
            <a:r>
              <a:rPr lang="pt-BR" sz="5000" b="1" dirty="0" err="1"/>
              <a:t>Calibri</a:t>
            </a:r>
            <a:r>
              <a:rPr lang="pt-BR" sz="5000" dirty="0"/>
              <a:t>, tamanho </a:t>
            </a:r>
            <a:r>
              <a:rPr lang="pt-BR" sz="5000" b="1" dirty="0"/>
              <a:t>65 a 75 </a:t>
            </a:r>
            <a:r>
              <a:rPr lang="pt-BR" sz="5000" b="1" dirty="0" err="1"/>
              <a:t>pt</a:t>
            </a:r>
            <a:r>
              <a:rPr lang="pt-BR" sz="5000" dirty="0"/>
              <a:t>, </a:t>
            </a:r>
            <a:r>
              <a:rPr lang="pt-BR" sz="5000" b="1" dirty="0"/>
              <a:t>negrito</a:t>
            </a:r>
            <a:r>
              <a:rPr lang="pt-BR" sz="5000" dirty="0"/>
              <a:t>, </a:t>
            </a:r>
            <a:r>
              <a:rPr lang="pt-BR" sz="5000" b="1" dirty="0" smtClean="0"/>
              <a:t>centralizado</a:t>
            </a:r>
            <a:r>
              <a:rPr lang="pt-BR" sz="5000" dirty="0"/>
              <a:t>;</a:t>
            </a:r>
          </a:p>
          <a:p>
            <a:pPr algn="just"/>
            <a:r>
              <a:rPr lang="pt-BR" sz="5000" dirty="0"/>
              <a:t>• O título deve ser redigido com </a:t>
            </a:r>
            <a:r>
              <a:rPr lang="pt-BR" sz="5000" b="1" dirty="0"/>
              <a:t>apenas a primeira palavra iniciando em maiúscula</a:t>
            </a:r>
            <a:r>
              <a:rPr lang="pt-BR" sz="5000" dirty="0"/>
              <a:t>, </a:t>
            </a:r>
            <a:r>
              <a:rPr lang="pt-BR" sz="5000" dirty="0" smtClean="0"/>
              <a:t>exceto </a:t>
            </a:r>
            <a:r>
              <a:rPr lang="pt-BR" sz="5000" b="1" dirty="0" smtClean="0"/>
              <a:t>nomes </a:t>
            </a:r>
            <a:r>
              <a:rPr lang="pt-BR" sz="5000" b="1" dirty="0"/>
              <a:t>próprios </a:t>
            </a:r>
            <a:r>
              <a:rPr lang="pt-BR" sz="5000" dirty="0"/>
              <a:t>e </a:t>
            </a:r>
            <a:r>
              <a:rPr lang="pt-BR" sz="5000" b="1" dirty="0"/>
              <a:t>nomes científicos</a:t>
            </a:r>
            <a:r>
              <a:rPr lang="pt-BR" sz="5000" dirty="0"/>
              <a:t>, que devem manter a grafia adequada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4. Identificação dos Autores</a:t>
            </a:r>
          </a:p>
          <a:p>
            <a:pPr algn="just"/>
            <a:r>
              <a:rPr lang="pt-BR" sz="5000" dirty="0"/>
              <a:t>• Inserir no campo indicado as informações do(a) </a:t>
            </a:r>
            <a:r>
              <a:rPr lang="pt-BR" sz="5000" b="1" dirty="0"/>
              <a:t>bolsista/voluntário(a)</a:t>
            </a:r>
            <a:r>
              <a:rPr lang="pt-BR" sz="5000" dirty="0"/>
              <a:t>, </a:t>
            </a:r>
            <a:r>
              <a:rPr lang="pt-BR" sz="5000" b="1" dirty="0"/>
              <a:t>orientador(a) </a:t>
            </a:r>
            <a:r>
              <a:rPr lang="pt-BR" sz="5000" dirty="0" smtClean="0"/>
              <a:t>e </a:t>
            </a:r>
            <a:r>
              <a:rPr lang="pt-BR" sz="5000" b="1" dirty="0" smtClean="0"/>
              <a:t>curso</a:t>
            </a:r>
            <a:r>
              <a:rPr lang="pt-BR" sz="5000" dirty="0"/>
              <a:t>. Colocar o último sobrenome e caixa alta. </a:t>
            </a:r>
            <a:r>
              <a:rPr lang="pt-BR" sz="5000" b="1" dirty="0"/>
              <a:t>Exemplo</a:t>
            </a:r>
            <a:r>
              <a:rPr lang="pt-BR" sz="5000" dirty="0"/>
              <a:t>: João Bastos </a:t>
            </a:r>
            <a:r>
              <a:rPr lang="pt-BR" sz="5000" dirty="0" smtClean="0"/>
              <a:t>MARINHO;</a:t>
            </a:r>
            <a:endParaRPr lang="pt-BR" sz="5000" dirty="0"/>
          </a:p>
          <a:p>
            <a:pPr algn="just"/>
            <a:r>
              <a:rPr lang="pt-BR" sz="5000" dirty="0"/>
              <a:t>• Utilizar </a:t>
            </a:r>
            <a:r>
              <a:rPr lang="pt-BR" sz="5000" b="1" dirty="0"/>
              <a:t>fonte </a:t>
            </a:r>
            <a:r>
              <a:rPr lang="pt-BR" sz="5000" b="1" dirty="0" err="1"/>
              <a:t>Calibri</a:t>
            </a:r>
            <a:r>
              <a:rPr lang="pt-BR" sz="5000" dirty="0"/>
              <a:t>, tamanho </a:t>
            </a:r>
            <a:r>
              <a:rPr lang="pt-BR" sz="5000" b="1" dirty="0"/>
              <a:t>40 a 52 </a:t>
            </a:r>
            <a:r>
              <a:rPr lang="pt-BR" sz="5000" b="1" dirty="0" err="1"/>
              <a:t>pt</a:t>
            </a:r>
            <a:r>
              <a:rPr lang="pt-BR" sz="5000" dirty="0"/>
              <a:t>, </a:t>
            </a:r>
            <a:r>
              <a:rPr lang="pt-BR" sz="5000" b="1" dirty="0"/>
              <a:t>negrito</a:t>
            </a:r>
            <a:r>
              <a:rPr lang="pt-BR" sz="5000" dirty="0"/>
              <a:t>, </a:t>
            </a:r>
            <a:r>
              <a:rPr lang="pt-BR" sz="5000" b="1" dirty="0"/>
              <a:t>alinhado à esquerda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5. Objetivos de Desenvolvimento Sustentável (ODS)</a:t>
            </a:r>
          </a:p>
          <a:p>
            <a:pPr algn="just"/>
            <a:r>
              <a:rPr lang="pt-BR" sz="5000" dirty="0"/>
              <a:t>• Indicar no espaço apropriado o(s) </a:t>
            </a:r>
            <a:r>
              <a:rPr lang="pt-BR" sz="5000" b="1" dirty="0"/>
              <a:t>ODS </a:t>
            </a:r>
            <a:r>
              <a:rPr lang="pt-BR" sz="5000" dirty="0"/>
              <a:t>com os quais o plano de trabalho possui </a:t>
            </a:r>
            <a:r>
              <a:rPr lang="pt-BR" sz="5000" b="1" dirty="0"/>
              <a:t>aderência</a:t>
            </a:r>
            <a:r>
              <a:rPr lang="pt-BR" sz="5000" dirty="0"/>
              <a:t>,</a:t>
            </a:r>
          </a:p>
          <a:p>
            <a:pPr algn="just"/>
            <a:r>
              <a:rPr lang="pt-BR" sz="5000" dirty="0"/>
              <a:t>conforme a Agenda 2030 da ONU (utilizar as imagens dos objetivos</a:t>
            </a:r>
            <a:r>
              <a:rPr lang="pt-BR" sz="5000" dirty="0" smtClean="0"/>
              <a:t>).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6. Corpo do Pôster</a:t>
            </a:r>
          </a:p>
          <a:p>
            <a:pPr algn="just"/>
            <a:r>
              <a:rPr lang="pt-BR" sz="5000" dirty="0"/>
              <a:t>• As subdivisões internas podem ser ajustadas conforme a necessidade, desde </a:t>
            </a:r>
            <a:r>
              <a:rPr lang="pt-BR" sz="5000" dirty="0" smtClean="0"/>
              <a:t>que mantenham </a:t>
            </a:r>
            <a:r>
              <a:rPr lang="pt-BR" sz="5000" dirty="0"/>
              <a:t>legibilidade e equilíbrio visual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dirty="0"/>
              <a:t>• Utilizar </a:t>
            </a:r>
            <a:r>
              <a:rPr lang="pt-BR" sz="5000" b="1" dirty="0"/>
              <a:t>fonte </a:t>
            </a:r>
            <a:r>
              <a:rPr lang="pt-BR" sz="5000" b="1" dirty="0" err="1"/>
              <a:t>Calibri</a:t>
            </a:r>
            <a:r>
              <a:rPr lang="pt-BR" sz="5000" dirty="0"/>
              <a:t>, tamanho </a:t>
            </a:r>
            <a:r>
              <a:rPr lang="pt-BR" sz="5000" b="1" dirty="0"/>
              <a:t>40 a 52 </a:t>
            </a:r>
            <a:r>
              <a:rPr lang="pt-BR" sz="5000" b="1" dirty="0" err="1"/>
              <a:t>pt</a:t>
            </a:r>
            <a:r>
              <a:rPr lang="pt-BR" sz="5000" dirty="0"/>
              <a:t>, com </a:t>
            </a:r>
            <a:r>
              <a:rPr lang="pt-BR" sz="5000" b="1" dirty="0"/>
              <a:t>texto justificado</a:t>
            </a:r>
            <a:r>
              <a:rPr lang="pt-BR" sz="5000" dirty="0"/>
              <a:t>.</a:t>
            </a:r>
          </a:p>
          <a:p>
            <a:pPr algn="just"/>
            <a:r>
              <a:rPr lang="pt-BR" sz="5000" dirty="0"/>
              <a:t>• Priorizar o uso de </a:t>
            </a:r>
            <a:r>
              <a:rPr lang="pt-BR" sz="5000" b="1" dirty="0"/>
              <a:t>figuras, tabelas, quadros, gráficos ou infográficos </a:t>
            </a:r>
            <a:r>
              <a:rPr lang="pt-BR" sz="5000" dirty="0"/>
              <a:t>que facilitem </a:t>
            </a:r>
            <a:r>
              <a:rPr lang="pt-BR" sz="5000" dirty="0" smtClean="0"/>
              <a:t>a compreensão </a:t>
            </a:r>
            <a:r>
              <a:rPr lang="pt-BR" sz="5000" dirty="0"/>
              <a:t>dos resultados.</a:t>
            </a:r>
          </a:p>
          <a:p>
            <a:pPr algn="just"/>
            <a:r>
              <a:rPr lang="pt-BR" sz="5000" dirty="0"/>
              <a:t>• </a:t>
            </a:r>
            <a:r>
              <a:rPr lang="pt-BR" sz="5000" b="1" dirty="0"/>
              <a:t>Evitar textos extensos</a:t>
            </a:r>
            <a:r>
              <a:rPr lang="pt-BR" sz="5000" dirty="0"/>
              <a:t>; optar por descrições curtas, diretas e visuais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7. Impressão</a:t>
            </a:r>
          </a:p>
          <a:p>
            <a:pPr algn="just"/>
            <a:r>
              <a:rPr lang="pt-BR" sz="5000" dirty="0"/>
              <a:t>• O pôster poderá ser impresso em </a:t>
            </a:r>
            <a:r>
              <a:rPr lang="pt-BR" sz="5000" b="1" dirty="0"/>
              <a:t>papel ou material plástico (banner</a:t>
            </a:r>
            <a:r>
              <a:rPr lang="pt-BR" sz="5000" b="1" dirty="0" smtClean="0"/>
              <a:t>)</a:t>
            </a:r>
            <a:r>
              <a:rPr lang="pt-BR" sz="5000" dirty="0"/>
              <a:t>;</a:t>
            </a:r>
          </a:p>
          <a:p>
            <a:pPr algn="just"/>
            <a:r>
              <a:rPr lang="pt-BR" sz="5000" dirty="0"/>
              <a:t>• Recomenda-se verificar antecipadamente a </a:t>
            </a:r>
            <a:r>
              <a:rPr lang="pt-BR" sz="5000" b="1" dirty="0"/>
              <a:t>legibilidade das fontes e qualidade </a:t>
            </a:r>
            <a:r>
              <a:rPr lang="pt-BR" sz="5000" b="1" dirty="0" smtClean="0"/>
              <a:t>das imagens </a:t>
            </a:r>
            <a:r>
              <a:rPr lang="pt-BR" sz="5000" dirty="0"/>
              <a:t>antes da impressão final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just"/>
            <a:r>
              <a:rPr lang="pt-BR" sz="5000" b="1" dirty="0">
                <a:solidFill>
                  <a:schemeClr val="accent5"/>
                </a:solidFill>
              </a:rPr>
              <a:t>8. Apresentação</a:t>
            </a:r>
          </a:p>
          <a:p>
            <a:pPr algn="just"/>
            <a:r>
              <a:rPr lang="pt-BR" sz="5000" dirty="0"/>
              <a:t>• Fique atento(a) à </a:t>
            </a:r>
            <a:r>
              <a:rPr lang="pt-BR" sz="5000" b="1" dirty="0"/>
              <a:t>programação oficial do SEMIC</a:t>
            </a:r>
            <a:r>
              <a:rPr lang="pt-BR" sz="5000" dirty="0"/>
              <a:t>, que indicará o </a:t>
            </a:r>
            <a:r>
              <a:rPr lang="pt-BR" sz="5000" b="1" dirty="0"/>
              <a:t>dia, horário e local </a:t>
            </a:r>
            <a:r>
              <a:rPr lang="pt-BR" sz="5000" dirty="0" smtClean="0"/>
              <a:t>da sua apresentação;</a:t>
            </a:r>
            <a:endParaRPr lang="pt-BR" sz="5000" dirty="0"/>
          </a:p>
          <a:p>
            <a:pPr algn="just"/>
            <a:r>
              <a:rPr lang="pt-BR" sz="5000" dirty="0"/>
              <a:t>• O pôster deverá ser </a:t>
            </a:r>
            <a:r>
              <a:rPr lang="pt-BR" sz="5000" b="1" dirty="0"/>
              <a:t>instalado com antecedência </a:t>
            </a:r>
            <a:r>
              <a:rPr lang="pt-BR" sz="5000" dirty="0"/>
              <a:t>e </a:t>
            </a:r>
            <a:r>
              <a:rPr lang="pt-BR" sz="5000" b="1" dirty="0"/>
              <a:t>retirado ao final da sessão</a:t>
            </a:r>
            <a:r>
              <a:rPr lang="pt-BR" sz="5000" dirty="0"/>
              <a:t>, </a:t>
            </a:r>
            <a:r>
              <a:rPr lang="pt-BR" sz="5000" dirty="0" smtClean="0"/>
              <a:t>conforme as </a:t>
            </a:r>
            <a:r>
              <a:rPr lang="pt-BR" sz="5000" dirty="0"/>
              <a:t>orientações da comissão organizadora</a:t>
            </a:r>
            <a:r>
              <a:rPr lang="pt-BR" sz="5000" dirty="0" smtClean="0"/>
              <a:t>.</a:t>
            </a:r>
          </a:p>
          <a:p>
            <a:pPr algn="just"/>
            <a:endParaRPr lang="pt-BR" sz="5000" dirty="0"/>
          </a:p>
          <a:p>
            <a:pPr algn="ctr"/>
            <a:r>
              <a:rPr lang="pt-BR" sz="5000" b="1" dirty="0"/>
              <a:t>Coordenação de Pesquisa</a:t>
            </a:r>
            <a:endParaRPr lang="pt-BR" sz="5000" dirty="0" smtClean="0"/>
          </a:p>
        </p:txBody>
      </p:sp>
    </p:spTree>
    <p:extLst>
      <p:ext uri="{BB962C8B-B14F-4D97-AF65-F5344CB8AC3E}">
        <p14:creationId xmlns:p14="http://schemas.microsoft.com/office/powerpoint/2010/main" val="99628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075153" y="513370"/>
            <a:ext cx="8794744" cy="3775949"/>
          </a:xfrm>
        </p:spPr>
        <p:txBody>
          <a:bodyPr anchor="ctr">
            <a:noAutofit/>
          </a:bodyPr>
          <a:lstStyle/>
          <a:p>
            <a:pPr algn="l" fontAlgn="base"/>
            <a:r>
              <a:rPr lang="pt-BR" sz="4500" dirty="0">
                <a:latin typeface="+mn-lt"/>
              </a:rPr>
              <a:t>Bolsista/voluntário(a):​​</a:t>
            </a:r>
            <a:br>
              <a:rPr lang="pt-BR" sz="4500" dirty="0">
                <a:latin typeface="+mn-lt"/>
              </a:rPr>
            </a:br>
            <a:r>
              <a:rPr lang="pt-BR" sz="4500" b="1" dirty="0">
                <a:latin typeface="+mn-lt"/>
              </a:rPr>
              <a:t>João Bastos MARINHO</a:t>
            </a:r>
            <a:r>
              <a:rPr lang="en-US" sz="4500" dirty="0">
                <a:latin typeface="+mn-lt"/>
              </a:rPr>
              <a:t>​</a:t>
            </a:r>
            <a:br>
              <a:rPr lang="en-US" sz="4500" dirty="0">
                <a:latin typeface="+mn-lt"/>
              </a:rPr>
            </a:br>
            <a:r>
              <a:rPr lang="pt-BR" sz="4500" dirty="0">
                <a:latin typeface="+mn-lt"/>
              </a:rPr>
              <a:t>Orientador(a):​​</a:t>
            </a:r>
            <a:br>
              <a:rPr lang="pt-BR" sz="4500" dirty="0">
                <a:latin typeface="+mn-lt"/>
              </a:rPr>
            </a:br>
            <a:r>
              <a:rPr lang="pt-BR" sz="4500" b="1" dirty="0" err="1">
                <a:latin typeface="+mn-lt"/>
              </a:rPr>
              <a:t>Profª</a:t>
            </a:r>
            <a:r>
              <a:rPr lang="pt-BR" sz="4500" b="1" dirty="0">
                <a:latin typeface="+mn-lt"/>
              </a:rPr>
              <a:t>. </a:t>
            </a:r>
            <a:r>
              <a:rPr lang="pt-BR" sz="4500" b="1" dirty="0" err="1">
                <a:latin typeface="+mn-lt"/>
              </a:rPr>
              <a:t>Drª</a:t>
            </a:r>
            <a:r>
              <a:rPr lang="pt-BR" sz="4500" b="1" dirty="0">
                <a:latin typeface="+mn-lt"/>
              </a:rPr>
              <a:t>. Ana da Costa SOUZA </a:t>
            </a:r>
            <a:r>
              <a:rPr lang="pt-BR" sz="4500" dirty="0">
                <a:latin typeface="+mn-lt"/>
              </a:rPr>
              <a:t>​</a:t>
            </a:r>
            <a:br>
              <a:rPr lang="pt-BR" sz="4500" dirty="0">
                <a:latin typeface="+mn-lt"/>
              </a:rPr>
            </a:br>
            <a:r>
              <a:rPr lang="pt-BR" sz="4500" dirty="0">
                <a:latin typeface="+mn-lt"/>
              </a:rPr>
              <a:t>Curso:</a:t>
            </a:r>
            <a:r>
              <a:rPr lang="en-US" sz="4500" dirty="0">
                <a:latin typeface="+mn-lt"/>
              </a:rPr>
              <a:t>​​</a:t>
            </a:r>
            <a:br>
              <a:rPr lang="en-US" sz="4500" dirty="0">
                <a:latin typeface="+mn-lt"/>
              </a:rPr>
            </a:br>
            <a:r>
              <a:rPr lang="pt-BR" sz="4500" b="1" dirty="0">
                <a:latin typeface="+mn-lt"/>
              </a:rPr>
              <a:t>Geografia</a:t>
            </a:r>
            <a:endParaRPr lang="en-US" sz="4500" dirty="0">
              <a:latin typeface="+mn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1020962" y="15579436"/>
            <a:ext cx="6582995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OBJETIVO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020962" y="20806197"/>
            <a:ext cx="6582995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METODOLOGIA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1020962" y="33212761"/>
            <a:ext cx="6582995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RESULTADOS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20965" y="7048163"/>
            <a:ext cx="15005097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200" dirty="0" smtClean="0"/>
              <a:t>A área delimitada para a presente pesquisa, é a cidade de São Luís que por ser uma cidade litorânea e pelo seu caráter equatorial apresenta uma grande regularidade térmica que possibilita detectar uma certa uniformidade, já que não apresenta valores de amplitude excessivo ao longo do ano (Neto, 2002). A análise dos elementos climáticos, definidos como atributos físicos que representam a atmosfera de um local (Correa, 2011), é crucial para entender a variabilidade climática da região.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020964" y="16947917"/>
            <a:ext cx="150050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200" dirty="0"/>
              <a:t>Compreender a dinâmica dos sistemas atmosféricos em São Luís, investigando como esses sistemas atuam ao longo do tempo e quais efeitos têm sobre o clima local.</a:t>
            </a:r>
            <a:endParaRPr lang="pt-BR" sz="5200" dirty="0" smtClean="0"/>
          </a:p>
        </p:txBody>
      </p:sp>
      <p:sp>
        <p:nvSpPr>
          <p:cNvPr id="11" name="CaixaDeTexto 10"/>
          <p:cNvSpPr txBox="1"/>
          <p:nvPr/>
        </p:nvSpPr>
        <p:spPr>
          <a:xfrm>
            <a:off x="955626" y="22191019"/>
            <a:ext cx="15005098" cy="10495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200" dirty="0"/>
              <a:t>Para a coleta de informações, foram empregados dados do Banco de Dados Meteorológicos para Pesquisa (BDMP) do Instituto Nacional de Meteorologia (INMET), abrangendo uma série histórica de 52 anos (de 1971 a 2023), com registros horários dos elementos climáticos. Os dados foram processados e estruturados em escalas diária, mensal e anual utilizando o Excel. Foram calculadas as temperaturas médias e as amplitudes térmicas. Foram elaborados gráficos representando os elementos climatológicos, como temperatura mínima, média e máxima, umidade relativa e precipitação, na escala diária, a fim de analisar as flutuações desses </a:t>
            </a:r>
            <a:r>
              <a:rPr lang="pt-BR" sz="5200" dirty="0" smtClean="0"/>
              <a:t>elementos.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020965" y="34611169"/>
            <a:ext cx="1500509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200" dirty="0"/>
              <a:t>O dados meteorológicos de São Luís no período de 52 anos (1971 a 2023), mostraram uma precipitação com valor médio de 6mm e com máximo valor diário registrado de chuva de 234mm. Os valores mínimos de temperatura de São Luís variaram de 17,9º, 23,9º e 29,9ºC, já a umidade relativa mostrou que o mínimo registrado foi de 55%, média de 83% e valor máximo de 100% (Tabela 1).</a:t>
            </a:r>
            <a:endParaRPr lang="pt-BR" sz="5200" dirty="0" smtClean="0"/>
          </a:p>
        </p:txBody>
      </p:sp>
      <p:sp>
        <p:nvSpPr>
          <p:cNvPr id="19" name="CaixaDeTexto 18"/>
          <p:cNvSpPr txBox="1"/>
          <p:nvPr/>
        </p:nvSpPr>
        <p:spPr>
          <a:xfrm>
            <a:off x="16864799" y="6643107"/>
            <a:ext cx="14458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/>
              <a:t>T</a:t>
            </a:r>
            <a:r>
              <a:rPr lang="pt-BR" sz="4000" b="1" dirty="0" smtClean="0"/>
              <a:t>abela </a:t>
            </a:r>
            <a:r>
              <a:rPr lang="pt-BR" sz="4000" b="1" dirty="0"/>
              <a:t>1</a:t>
            </a:r>
            <a:r>
              <a:rPr lang="pt-BR" sz="4000" dirty="0"/>
              <a:t>. Climatologia da precipitação, temperatura e umidade relativa de São Luís - MA (1971-2023)​</a:t>
            </a:r>
            <a:endParaRPr lang="pt-BR" sz="4000" dirty="0" smtClean="0"/>
          </a:p>
        </p:txBody>
      </p:sp>
      <p:sp>
        <p:nvSpPr>
          <p:cNvPr id="25" name="CaixaDeTexto 24"/>
          <p:cNvSpPr txBox="1"/>
          <p:nvPr/>
        </p:nvSpPr>
        <p:spPr>
          <a:xfrm>
            <a:off x="17065647" y="37403808"/>
            <a:ext cx="7547125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AGRADECIMENTOS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6559" y="5204560"/>
            <a:ext cx="2332577" cy="1220117"/>
          </a:xfrm>
          <a:prstGeom prst="rect">
            <a:avLst/>
          </a:prstGeom>
        </p:spPr>
      </p:pic>
      <p:pic>
        <p:nvPicPr>
          <p:cNvPr id="21" name="image16.png" descr="Ícone&#10;&#10;Descrição gerada automaticamen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51130" y="5294897"/>
            <a:ext cx="1079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5.png" descr="Uma imagem contendo Ícone&#10;&#10;Descrição gerada automaticamen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0630" y="5294897"/>
            <a:ext cx="1081088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6.png" descr="Interface gráfica do usuário, Aplicativo, Ícone&#10;&#10;Descrição gerada automaticament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22128" y="5294897"/>
            <a:ext cx="1081087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ítulo 1"/>
          <p:cNvSpPr txBox="1">
            <a:spLocks/>
          </p:cNvSpPr>
          <p:nvPr/>
        </p:nvSpPr>
        <p:spPr>
          <a:xfrm>
            <a:off x="344906" y="152400"/>
            <a:ext cx="18212373" cy="4767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6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Avaliação do comportamento climático de São Luís: análise histórica dos elementos climáticos​</a:t>
            </a:r>
            <a:endParaRPr lang="pt-BR" sz="65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7050274" y="28341470"/>
            <a:ext cx="7547124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CONCLUSÃO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200452"/>
              </p:ext>
            </p:extLst>
          </p:nvPr>
        </p:nvGraphicFramePr>
        <p:xfrm>
          <a:off x="17009177" y="8195734"/>
          <a:ext cx="14258101" cy="4907280"/>
        </p:xfrm>
        <a:graphic>
          <a:graphicData uri="http://schemas.openxmlformats.org/drawingml/2006/table">
            <a:tbl>
              <a:tblPr/>
              <a:tblGrid>
                <a:gridCol w="2845985"/>
                <a:gridCol w="2827199"/>
                <a:gridCol w="2169711"/>
                <a:gridCol w="2169711"/>
                <a:gridCol w="1963072"/>
                <a:gridCol w="2282423"/>
              </a:tblGrid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40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Parâmetros ​</a:t>
                      </a:r>
                      <a:endParaRPr lang="pt-BR" b="1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pt-BR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Precipitação​</a:t>
                      </a:r>
                      <a:endParaRPr lang="pt-BR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max​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med​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T. min​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Umid Rel​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Min. 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24,1​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17,9​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Qu.​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30,2​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78,3​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Median 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31,2​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23,8​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83,0​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Média 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31,1​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23,9​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3rd Qu.​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32,1​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27,3​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87,8​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41524"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1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Max. ​</a:t>
                      </a:r>
                      <a:endParaRPr lang="en-US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234,4​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37,2​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30,4​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29,9​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en-US" sz="4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100,0​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7065647" y="11724448"/>
            <a:ext cx="32399287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tângulo 16"/>
          <p:cNvSpPr/>
          <p:nvPr/>
        </p:nvSpPr>
        <p:spPr>
          <a:xfrm>
            <a:off x="21429698" y="13365239"/>
            <a:ext cx="53291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b="1" dirty="0">
                <a:solidFill>
                  <a:srgbClr val="000000"/>
                </a:solidFill>
                <a:latin typeface="Calibri" panose="020F0502020204030204" pitchFamily="34" charset="0"/>
              </a:rPr>
              <a:t>Fonte</a:t>
            </a:r>
            <a:r>
              <a:rPr lang="pt-BR" sz="3200" dirty="0">
                <a:solidFill>
                  <a:srgbClr val="000000"/>
                </a:solidFill>
                <a:latin typeface="Calibri" panose="020F0502020204030204" pitchFamily="34" charset="0"/>
              </a:rPr>
              <a:t>: Elaborado pelo autores.​</a:t>
            </a:r>
            <a:endParaRPr lang="pt-BR" sz="3200" dirty="0"/>
          </a:p>
        </p:txBody>
      </p:sp>
      <p:sp>
        <p:nvSpPr>
          <p:cNvPr id="18" name="Retângulo 17"/>
          <p:cNvSpPr/>
          <p:nvPr/>
        </p:nvSpPr>
        <p:spPr>
          <a:xfrm>
            <a:off x="16864799" y="14184904"/>
            <a:ext cx="14461963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200" dirty="0">
                <a:solidFill>
                  <a:srgbClr val="000000"/>
                </a:solidFill>
                <a:latin typeface="Calibri" panose="020F0502020204030204" pitchFamily="34" charset="0"/>
              </a:rPr>
              <a:t>No segundo semestre o que se observa é uma diminuição da precipitação devido a ZCIT migrar-se para sua posição mais ao norte do globo. O volume de precipitação no segundo semestre é atribuído aos sistemas de convecção local e aos sistemas de brisas (Figura 1). </a:t>
            </a:r>
            <a:endParaRPr lang="pt-BR" sz="5200" dirty="0"/>
          </a:p>
        </p:txBody>
      </p:sp>
      <p:sp>
        <p:nvSpPr>
          <p:cNvPr id="30" name="Retângulo 29"/>
          <p:cNvSpPr/>
          <p:nvPr/>
        </p:nvSpPr>
        <p:spPr>
          <a:xfrm>
            <a:off x="17065647" y="19418383"/>
            <a:ext cx="71679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4000" b="1" dirty="0">
                <a:solidFill>
                  <a:srgbClr val="000000"/>
                </a:solidFill>
                <a:latin typeface="Calibri" panose="020F0502020204030204" pitchFamily="34" charset="0"/>
              </a:rPr>
              <a:t>Figura 1</a:t>
            </a:r>
            <a:r>
              <a:rPr lang="pt-BR" sz="400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pt-BR" sz="4000" dirty="0" err="1">
                <a:solidFill>
                  <a:srgbClr val="000000"/>
                </a:solidFill>
                <a:latin typeface="Calibri" panose="020F0502020204030204" pitchFamily="34" charset="0"/>
              </a:rPr>
              <a:t>Climograma</a:t>
            </a:r>
            <a:r>
              <a:rPr lang="pt-BR" sz="4000" dirty="0">
                <a:solidFill>
                  <a:srgbClr val="000000"/>
                </a:solidFill>
                <a:latin typeface="Calibri" panose="020F0502020204030204" pitchFamily="34" charset="0"/>
              </a:rPr>
              <a:t> de São Luís.</a:t>
            </a:r>
            <a:endParaRPr lang="pt-BR" sz="4000" dirty="0"/>
          </a:p>
        </p:txBody>
      </p:sp>
      <p:sp>
        <p:nvSpPr>
          <p:cNvPr id="31" name="AutoShape 3" descr="Gráfico, Gráfico de linhas&#10;&#10;O conteúdo gerado por IA pode estar incorreto.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3" name="Imagem 4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4799" y="20467884"/>
            <a:ext cx="14458950" cy="7268808"/>
          </a:xfrm>
          <a:prstGeom prst="rect">
            <a:avLst/>
          </a:prstGeom>
        </p:spPr>
      </p:pic>
      <p:sp>
        <p:nvSpPr>
          <p:cNvPr id="44" name="Retângulo 43"/>
          <p:cNvSpPr/>
          <p:nvPr/>
        </p:nvSpPr>
        <p:spPr>
          <a:xfrm>
            <a:off x="17065647" y="29768201"/>
            <a:ext cx="14258102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200" dirty="0">
                <a:solidFill>
                  <a:srgbClr val="000000"/>
                </a:solidFill>
                <a:latin typeface="Calibri" panose="020F0502020204030204" pitchFamily="34" charset="0"/>
              </a:rPr>
              <a:t>Os resultados alcançados em relação ao cálculo das temperaturas medias, máximas e mínimas da capital, medidos, durante um período de 52 anos, foi possível observar que a capital maranhense apresenta elevadas temperaturas durante o ano todo, com poucas variações tanto no inverno e verão como na estação seca ou chuvosa, Em relação à quantidade de chuva, os maiores valores foram observados durante a estação do outono</a:t>
            </a:r>
            <a:r>
              <a:rPr lang="pt-BR" sz="5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​.</a:t>
            </a:r>
            <a:endParaRPr lang="pt-BR" sz="5200" dirty="0"/>
          </a:p>
        </p:txBody>
      </p:sp>
      <p:sp>
        <p:nvSpPr>
          <p:cNvPr id="45" name="Retângulo 44"/>
          <p:cNvSpPr/>
          <p:nvPr/>
        </p:nvSpPr>
        <p:spPr>
          <a:xfrm>
            <a:off x="17050273" y="38761087"/>
            <a:ext cx="14273475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5200" dirty="0">
                <a:solidFill>
                  <a:srgbClr val="000000"/>
                </a:solidFill>
                <a:latin typeface="Calibri" panose="020F0502020204030204" pitchFamily="34" charset="0"/>
              </a:rPr>
              <a:t>À FAPEMA pela concessão da bolsa, à UEMA e à minha orientadora Priscilla por todo apoio para realização da pesquisa.</a:t>
            </a:r>
            <a:endParaRPr lang="pt-BR" sz="5200" dirty="0"/>
          </a:p>
        </p:txBody>
      </p:sp>
      <p:sp>
        <p:nvSpPr>
          <p:cNvPr id="46" name="CaixaDeTexto 45"/>
          <p:cNvSpPr txBox="1"/>
          <p:nvPr/>
        </p:nvSpPr>
        <p:spPr>
          <a:xfrm>
            <a:off x="955626" y="5769219"/>
            <a:ext cx="6582995" cy="1015663"/>
          </a:xfrm>
          <a:prstGeom prst="rect">
            <a:avLst/>
          </a:prstGeom>
          <a:solidFill>
            <a:srgbClr val="1D4E81"/>
          </a:solidFill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INTRODUÇÃO</a:t>
            </a:r>
            <a:endParaRPr lang="pt-BR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277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</TotalTime>
  <Words>976</Words>
  <Application>Microsoft Office PowerPoint</Application>
  <PresentationFormat>Personalizar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Bolsista/voluntário(a):​​ João Bastos MARINHO​ Orientador(a):​​ Profª. Drª. Ana da Costa SOUZA ​ Curso:​​ Geografia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PLANO DE TRABALHO</dc:title>
  <dc:creator>semicuema@hotmail.com</dc:creator>
  <cp:lastModifiedBy>PPG-UEMANOTLENOV2022</cp:lastModifiedBy>
  <cp:revision>18</cp:revision>
  <dcterms:created xsi:type="dcterms:W3CDTF">2025-09-26T12:55:30Z</dcterms:created>
  <dcterms:modified xsi:type="dcterms:W3CDTF">2025-10-13T17:53:33Z</dcterms:modified>
</cp:coreProperties>
</file>